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139" y="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44944" y="260603"/>
            <a:ext cx="8502111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9932" y="1082564"/>
            <a:ext cx="10872135" cy="1485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youtu.be/KIFz_-KzURY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hyperlink" Target="https://youtu.be/QXQDL3WvoW0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si.edu/educators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1512" y="1822196"/>
            <a:ext cx="3432175" cy="307086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065" marR="5080" indent="-635" algn="ctr">
              <a:lnSpc>
                <a:spcPct val="90000"/>
              </a:lnSpc>
              <a:spcBef>
                <a:spcPts val="745"/>
              </a:spcBef>
            </a:pPr>
            <a:r>
              <a:rPr sz="5400" b="1" spc="-60" dirty="0">
                <a:solidFill>
                  <a:srgbClr val="FFD966"/>
                </a:solidFill>
                <a:latin typeface="Arial"/>
                <a:cs typeface="Arial"/>
              </a:rPr>
              <a:t>Mención  </a:t>
            </a:r>
            <a:r>
              <a:rPr sz="5400" b="1" spc="65" dirty="0">
                <a:solidFill>
                  <a:srgbClr val="FFD966"/>
                </a:solidFill>
                <a:latin typeface="Arial"/>
                <a:cs typeface="Arial"/>
              </a:rPr>
              <a:t>de</a:t>
            </a:r>
            <a:r>
              <a:rPr sz="5400" b="1" spc="-100" dirty="0">
                <a:solidFill>
                  <a:srgbClr val="FFD966"/>
                </a:solidFill>
                <a:latin typeface="Arial"/>
                <a:cs typeface="Arial"/>
              </a:rPr>
              <a:t> </a:t>
            </a:r>
            <a:r>
              <a:rPr sz="5400" b="1" spc="-90" dirty="0">
                <a:solidFill>
                  <a:srgbClr val="FFD966"/>
                </a:solidFill>
                <a:latin typeface="Arial"/>
                <a:cs typeface="Arial"/>
              </a:rPr>
              <a:t>Lengua  </a:t>
            </a:r>
            <a:r>
              <a:rPr sz="5400" b="1" spc="-235" dirty="0">
                <a:solidFill>
                  <a:srgbClr val="FFD966"/>
                </a:solidFill>
                <a:latin typeface="Arial"/>
                <a:cs typeface="Arial"/>
              </a:rPr>
              <a:t>E</a:t>
            </a:r>
            <a:r>
              <a:rPr sz="5400" b="1" spc="-190" dirty="0">
                <a:solidFill>
                  <a:srgbClr val="FFD966"/>
                </a:solidFill>
                <a:latin typeface="Arial"/>
                <a:cs typeface="Arial"/>
              </a:rPr>
              <a:t>x</a:t>
            </a:r>
            <a:r>
              <a:rPr sz="5400" b="1" spc="-30" dirty="0">
                <a:solidFill>
                  <a:srgbClr val="FFD966"/>
                </a:solidFill>
                <a:latin typeface="Arial"/>
                <a:cs typeface="Arial"/>
              </a:rPr>
              <a:t>t</a:t>
            </a:r>
            <a:r>
              <a:rPr sz="5400" b="1" spc="120" dirty="0">
                <a:solidFill>
                  <a:srgbClr val="FFD966"/>
                </a:solidFill>
                <a:latin typeface="Arial"/>
                <a:cs typeface="Arial"/>
              </a:rPr>
              <a:t>r</a:t>
            </a:r>
            <a:r>
              <a:rPr sz="5400" b="1" spc="345" dirty="0">
                <a:solidFill>
                  <a:srgbClr val="FFD966"/>
                </a:solidFill>
                <a:latin typeface="Arial"/>
                <a:cs typeface="Arial"/>
              </a:rPr>
              <a:t>a</a:t>
            </a:r>
            <a:r>
              <a:rPr sz="5400" b="1" spc="-125" dirty="0">
                <a:solidFill>
                  <a:srgbClr val="FFD966"/>
                </a:solidFill>
                <a:latin typeface="Arial"/>
                <a:cs typeface="Arial"/>
              </a:rPr>
              <a:t>n</a:t>
            </a:r>
            <a:r>
              <a:rPr sz="5400" b="1" spc="-55" dirty="0">
                <a:solidFill>
                  <a:srgbClr val="FFD966"/>
                </a:solidFill>
                <a:latin typeface="Arial"/>
                <a:cs typeface="Arial"/>
              </a:rPr>
              <a:t>j</a:t>
            </a:r>
            <a:r>
              <a:rPr sz="5400" b="1" spc="114" dirty="0">
                <a:solidFill>
                  <a:srgbClr val="FFD966"/>
                </a:solidFill>
                <a:latin typeface="Arial"/>
                <a:cs typeface="Arial"/>
              </a:rPr>
              <a:t>e</a:t>
            </a:r>
            <a:r>
              <a:rPr sz="5400" b="1" spc="85" dirty="0">
                <a:solidFill>
                  <a:srgbClr val="FFD966"/>
                </a:solidFill>
                <a:latin typeface="Arial"/>
                <a:cs typeface="Arial"/>
              </a:rPr>
              <a:t>r</a:t>
            </a:r>
            <a:r>
              <a:rPr sz="5400" b="1" spc="229" dirty="0">
                <a:solidFill>
                  <a:srgbClr val="FFD966"/>
                </a:solidFill>
                <a:latin typeface="Arial"/>
                <a:cs typeface="Arial"/>
              </a:rPr>
              <a:t>a  </a:t>
            </a:r>
            <a:r>
              <a:rPr sz="5400" b="1" spc="-130" dirty="0">
                <a:solidFill>
                  <a:srgbClr val="FFD966"/>
                </a:solidFill>
                <a:latin typeface="Arial"/>
                <a:cs typeface="Arial"/>
              </a:rPr>
              <a:t>(inglés)</a:t>
            </a:r>
            <a:endParaRPr sz="5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9016" y="5288279"/>
            <a:ext cx="1286256" cy="594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59991" y="5288279"/>
            <a:ext cx="1002791" cy="594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9016" y="5644895"/>
            <a:ext cx="2456688" cy="5943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61488" y="5644895"/>
            <a:ext cx="3916679" cy="5943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45935" y="5644895"/>
            <a:ext cx="411480" cy="594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25184" y="5644895"/>
            <a:ext cx="2081784" cy="5943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65052" y="1514519"/>
            <a:ext cx="6764864" cy="38052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588306" y="5603556"/>
            <a:ext cx="2707341" cy="41899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26822" y="5510216"/>
            <a:ext cx="1434478" cy="9826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5920" y="506816"/>
            <a:ext cx="8113395" cy="803910"/>
          </a:xfrm>
          <a:custGeom>
            <a:avLst/>
            <a:gdLst/>
            <a:ahLst/>
            <a:cxnLst/>
            <a:rect l="l" t="t" r="r" b="b"/>
            <a:pathLst>
              <a:path w="8113395" h="803910">
                <a:moveTo>
                  <a:pt x="0" y="0"/>
                </a:moveTo>
                <a:lnTo>
                  <a:pt x="8113155" y="0"/>
                </a:lnTo>
                <a:lnTo>
                  <a:pt x="8113155" y="803305"/>
                </a:lnTo>
                <a:lnTo>
                  <a:pt x="0" y="803305"/>
                </a:lnTo>
                <a:lnTo>
                  <a:pt x="0" y="0"/>
                </a:lnTo>
                <a:close/>
              </a:path>
            </a:pathLst>
          </a:custGeom>
          <a:solidFill>
            <a:srgbClr val="595959">
              <a:alpha val="921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05920" y="492251"/>
            <a:ext cx="81133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  <a:tabLst>
                <a:tab pos="6711950" algn="l"/>
              </a:tabLst>
            </a:pPr>
            <a:r>
              <a:rPr b="1" spc="-15" dirty="0">
                <a:solidFill>
                  <a:srgbClr val="FFE699"/>
                </a:solidFill>
                <a:latin typeface="Calibri"/>
                <a:cs typeface="Calibri"/>
              </a:rPr>
              <a:t>Reconocimientos</a:t>
            </a:r>
            <a:r>
              <a:rPr b="1" spc="-10" dirty="0">
                <a:solidFill>
                  <a:srgbClr val="FFE699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FFE699"/>
                </a:solidFill>
                <a:latin typeface="Calibri"/>
                <a:cs typeface="Calibri"/>
              </a:rPr>
              <a:t>y</a:t>
            </a:r>
            <a:r>
              <a:rPr b="1" spc="10" dirty="0">
                <a:solidFill>
                  <a:srgbClr val="FFE699"/>
                </a:solidFill>
                <a:latin typeface="Calibri"/>
                <a:cs typeface="Calibri"/>
              </a:rPr>
              <a:t> </a:t>
            </a:r>
            <a:r>
              <a:rPr b="1" spc="-15" dirty="0">
                <a:solidFill>
                  <a:srgbClr val="FFE699"/>
                </a:solidFill>
                <a:latin typeface="Calibri"/>
                <a:cs typeface="Calibri"/>
              </a:rPr>
              <a:t>Premios	</a:t>
            </a:r>
            <a:r>
              <a:rPr b="1" spc="-5" dirty="0">
                <a:solidFill>
                  <a:srgbClr val="FFE699"/>
                </a:solidFill>
                <a:latin typeface="Calibri"/>
                <a:cs typeface="Calibri"/>
              </a:rPr>
              <a:t>2019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05920" y="3768725"/>
            <a:ext cx="4860925" cy="1606550"/>
          </a:xfrm>
          <a:prstGeom prst="rect">
            <a:avLst/>
          </a:prstGeom>
          <a:solidFill>
            <a:srgbClr val="843C0C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570230" marR="564515" algn="ctr">
              <a:lnSpc>
                <a:spcPct val="114100"/>
              </a:lnSpc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Raúl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Medina y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Cristina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2000" b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Fuente  </a:t>
            </a:r>
            <a:r>
              <a:rPr sz="1800" b="1" i="1" spc="-5" dirty="0">
                <a:solidFill>
                  <a:srgbClr val="FFFFFF"/>
                </a:solidFill>
                <a:latin typeface="Calibri"/>
                <a:cs typeface="Calibri"/>
              </a:rPr>
              <a:t>Crystal Apple Award de la </a:t>
            </a:r>
            <a:r>
              <a:rPr sz="1800" b="1" i="1" dirty="0">
                <a:solidFill>
                  <a:srgbClr val="FFFFFF"/>
                </a:solidFill>
                <a:latin typeface="Calibri"/>
                <a:cs typeface="Calibri"/>
              </a:rPr>
              <a:t>NBC (tv) 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Teacher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of the year 2019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83734" y="1805024"/>
            <a:ext cx="3112135" cy="4165600"/>
          </a:xfrm>
          <a:custGeom>
            <a:avLst/>
            <a:gdLst/>
            <a:ahLst/>
            <a:cxnLst/>
            <a:rect l="l" t="t" r="r" b="b"/>
            <a:pathLst>
              <a:path w="3112134" h="4165600">
                <a:moveTo>
                  <a:pt x="0" y="0"/>
                </a:moveTo>
                <a:lnTo>
                  <a:pt x="3112131" y="0"/>
                </a:lnTo>
                <a:lnTo>
                  <a:pt x="3112131" y="4165599"/>
                </a:lnTo>
                <a:lnTo>
                  <a:pt x="0" y="4165599"/>
                </a:lnTo>
                <a:lnTo>
                  <a:pt x="0" y="0"/>
                </a:lnTo>
                <a:close/>
              </a:path>
            </a:pathLst>
          </a:custGeom>
          <a:solidFill>
            <a:srgbClr val="2F5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562474" y="2299715"/>
            <a:ext cx="2326640" cy="70866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David 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Mato, 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profesor </a:t>
            </a:r>
            <a:r>
              <a:rPr sz="1500" b="1" spc="-5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Colegio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Maxwell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30736" y="3910076"/>
            <a:ext cx="21132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4735" algn="l"/>
              </a:tabLst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Premio	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24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mejor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62474" y="4163059"/>
            <a:ext cx="21323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«Colegio del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año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2474" y="4391660"/>
            <a:ext cx="1559560" cy="81216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2019»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Ed.</a:t>
            </a:r>
            <a:r>
              <a:rPr sz="24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Primaria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62474" y="5585460"/>
            <a:ext cx="21996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Embajada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España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20007" y="1851025"/>
            <a:ext cx="4851400" cy="1905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80543" y="1057275"/>
            <a:ext cx="3213100" cy="5435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38926" y="3516136"/>
            <a:ext cx="4035727" cy="15911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01000" y="76200"/>
            <a:ext cx="1764792" cy="17647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8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895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Llen@s </a:t>
            </a:r>
            <a:r>
              <a:rPr dirty="0"/>
              <a:t>de</a:t>
            </a:r>
            <a:r>
              <a:rPr spc="-65" dirty="0"/>
              <a:t> </a:t>
            </a:r>
            <a:r>
              <a:rPr dirty="0"/>
              <a:t>vidas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6904" y="643635"/>
            <a:ext cx="44513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2F5597"/>
                </a:solidFill>
                <a:latin typeface="Calibri"/>
                <a:cs typeface="Calibri"/>
              </a:rPr>
              <a:t>Arriésgate! </a:t>
            </a:r>
            <a:r>
              <a:rPr sz="1600" b="1" spc="-5" dirty="0">
                <a:solidFill>
                  <a:srgbClr val="2F5597"/>
                </a:solidFill>
                <a:latin typeface="Calibri"/>
                <a:cs typeface="Calibri"/>
              </a:rPr>
              <a:t>Lo mejor </a:t>
            </a:r>
            <a:r>
              <a:rPr sz="1600" b="1" spc="-15" dirty="0">
                <a:solidFill>
                  <a:srgbClr val="2F5597"/>
                </a:solidFill>
                <a:latin typeface="Calibri"/>
                <a:cs typeface="Calibri"/>
              </a:rPr>
              <a:t>está </a:t>
            </a:r>
            <a:r>
              <a:rPr sz="1600" b="1" spc="-5" dirty="0">
                <a:solidFill>
                  <a:srgbClr val="2F5597"/>
                </a:solidFill>
                <a:latin typeface="Calibri"/>
                <a:cs typeface="Calibri"/>
              </a:rPr>
              <a:t>ahí, al otro lado </a:t>
            </a:r>
            <a:r>
              <a:rPr sz="1600" b="1" spc="-5" dirty="0">
                <a:solidFill>
                  <a:srgbClr val="B4C7E7"/>
                </a:solidFill>
                <a:latin typeface="Calibri"/>
                <a:cs typeface="Calibri"/>
              </a:rPr>
              <a:t>del</a:t>
            </a:r>
            <a:r>
              <a:rPr sz="1600" b="1" spc="15" dirty="0">
                <a:solidFill>
                  <a:srgbClr val="B4C7E7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B4C7E7"/>
                </a:solidFill>
                <a:latin typeface="Calibri"/>
                <a:cs typeface="Calibri"/>
              </a:rPr>
              <a:t>miedo.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4266" y="1009395"/>
            <a:ext cx="11535410" cy="585470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 algn="just">
              <a:lnSpc>
                <a:spcPct val="91300"/>
              </a:lnSpc>
              <a:spcBef>
                <a:spcPts val="265"/>
              </a:spcBef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El último día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se podía,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un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cable se cruzó en mi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cabeza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apunté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la mención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inglés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Facultad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Educación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Palencia.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Fue una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decisión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tomada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así, sin mucho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pensar,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sin saber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esa pequeña elección iba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cambiar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toda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una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vida,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tal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vez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influenciada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por 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aquello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el inglés iba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ser el futuro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así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 fue.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ts val="1700"/>
              </a:lnSpc>
              <a:spcBef>
                <a:spcPts val="122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el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desencadenante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todo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venía después,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abrirme los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ojos 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mente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una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nueva realidad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sobre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todo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cambiar mi 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perspectiva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sobre la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vida.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ts val="1700"/>
              </a:lnSpc>
              <a:spcBef>
                <a:spcPts val="130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Dos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años viviendo en Londres,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ayudaron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mucho,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crecer personal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profesionalmente,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conseguí mis objetivos, fueron años 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felices,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esfuerzo,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donde no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paré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aprender,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sobre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todo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ser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independiente,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pero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este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sólo había sido el principio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600" b="1" spc="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aventura.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Australia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empezó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resonar en mis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pensamientos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como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todo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propongo,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fui a por</a:t>
            </a:r>
            <a:r>
              <a:rPr sz="1600" b="1" spc="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ello.</a:t>
            </a:r>
            <a:endParaRPr sz="1600">
              <a:latin typeface="Calibri"/>
              <a:cs typeface="Calibri"/>
            </a:endParaRPr>
          </a:p>
          <a:p>
            <a:pPr marL="12700" marR="5715" algn="just">
              <a:lnSpc>
                <a:spcPct val="91200"/>
              </a:lnSpc>
              <a:spcBef>
                <a:spcPts val="1130"/>
              </a:spcBef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Ese país me dio mucho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me sigue dando, es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por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ello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sigo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aquí, disfrutando más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nunca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la vida, siendo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libre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viviendo como 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quiero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no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como debería.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Aquí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conseguí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posiblemente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mucha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gente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me dijo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era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imposible en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este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país, ser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profesora en  Australia,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porque nunca me rendí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tras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mucho luchar lo</a:t>
            </a:r>
            <a:r>
              <a:rPr sz="16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conseguí.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91300"/>
              </a:lnSpc>
              <a:spcBef>
                <a:spcPts val="1150"/>
              </a:spcBef>
            </a:pP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¿Viajar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sola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mochilera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por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el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Sudeste Asiático? 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También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muchos me dijeron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no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lo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hiciera,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era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peligroso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tuviese  cuidado, pero ¿sabéis que? Jamás me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sentí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más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segura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allí,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con la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gente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más humilde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amable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jamás conocí, haciendo 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voluntariados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en colegios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aprendiendo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belleza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la</a:t>
            </a:r>
            <a:r>
              <a:rPr sz="1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simplicidad.</a:t>
            </a:r>
            <a:endParaRPr sz="1600">
              <a:latin typeface="Calibri"/>
              <a:cs typeface="Calibri"/>
            </a:endParaRPr>
          </a:p>
          <a:p>
            <a:pPr marL="12700" marR="6350" algn="just">
              <a:lnSpc>
                <a:spcPct val="91300"/>
              </a:lnSpc>
              <a:spcBef>
                <a:spcPts val="1155"/>
              </a:spcBef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¿Miedo? Solía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tener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mucho, pero se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fue, no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sé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exactamente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cuándo ni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dónde, supongo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es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algo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lo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vas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dominando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te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domina, 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hasta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te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das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cuenta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lo crea la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mente,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no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existe,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sufrimos más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por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aquello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imaginamos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por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pasa en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la  realidad.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91200"/>
              </a:lnSpc>
              <a:spcBef>
                <a:spcPts val="1125"/>
              </a:spcBef>
            </a:pP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Ahora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estoy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aquí,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otra punta,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con la sonrisa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puesta,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porque en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este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momento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me hallo viviendo otro sueño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hecho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realidad.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Así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que, 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por 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favor,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¡Lucha y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vete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por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aquello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te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haga feliz,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aunque pueda sonar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locura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en tu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mente,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porque si pones ilusión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y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ganas,  créeme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puedes conseguir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todo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lo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te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propongas! No dejes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la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gente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no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brilla 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te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diga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tú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no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puedes</a:t>
            </a:r>
            <a:r>
              <a:rPr sz="1600" b="1" spc="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hacerlo.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Gemma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88952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24967" y="977053"/>
            <a:ext cx="2572385" cy="47123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ct val="92300"/>
              </a:lnSpc>
              <a:spcBef>
                <a:spcPts val="480"/>
              </a:spcBef>
            </a:pPr>
            <a:r>
              <a:rPr sz="3900" b="0" spc="45" dirty="0">
                <a:solidFill>
                  <a:srgbClr val="F4B183"/>
                </a:solidFill>
                <a:latin typeface="Calibri Light"/>
                <a:cs typeface="Calibri Light"/>
              </a:rPr>
              <a:t>Mención  </a:t>
            </a:r>
            <a:r>
              <a:rPr sz="3900" b="0" spc="25" dirty="0">
                <a:solidFill>
                  <a:srgbClr val="F4B183"/>
                </a:solidFill>
                <a:latin typeface="Calibri Light"/>
                <a:cs typeface="Calibri Light"/>
              </a:rPr>
              <a:t>Centrada </a:t>
            </a:r>
            <a:r>
              <a:rPr sz="3900" b="0" spc="45" dirty="0">
                <a:solidFill>
                  <a:srgbClr val="F4B183"/>
                </a:solidFill>
                <a:latin typeface="Calibri Light"/>
                <a:cs typeface="Calibri Light"/>
              </a:rPr>
              <a:t>en  </a:t>
            </a:r>
            <a:r>
              <a:rPr sz="3900" b="0" spc="30" dirty="0">
                <a:solidFill>
                  <a:srgbClr val="F4B183"/>
                </a:solidFill>
                <a:latin typeface="Calibri Light"/>
                <a:cs typeface="Calibri Light"/>
              </a:rPr>
              <a:t>la</a:t>
            </a:r>
            <a:r>
              <a:rPr sz="3900" b="0" spc="-25" dirty="0">
                <a:solidFill>
                  <a:srgbClr val="F4B183"/>
                </a:solidFill>
                <a:latin typeface="Calibri Light"/>
                <a:cs typeface="Calibri Light"/>
              </a:rPr>
              <a:t> </a:t>
            </a:r>
            <a:r>
              <a:rPr sz="3900" b="0" spc="30" dirty="0">
                <a:solidFill>
                  <a:srgbClr val="F4B183"/>
                </a:solidFill>
                <a:latin typeface="Calibri Light"/>
                <a:cs typeface="Calibri Light"/>
              </a:rPr>
              <a:t>formación  </a:t>
            </a:r>
            <a:r>
              <a:rPr sz="3900" b="0" spc="45" dirty="0">
                <a:solidFill>
                  <a:srgbClr val="F4B183"/>
                </a:solidFill>
                <a:latin typeface="Calibri Light"/>
                <a:cs typeface="Calibri Light"/>
              </a:rPr>
              <a:t>de  </a:t>
            </a:r>
            <a:r>
              <a:rPr sz="3900" b="0" spc="10" dirty="0">
                <a:solidFill>
                  <a:srgbClr val="F4B183"/>
                </a:solidFill>
                <a:latin typeface="Calibri Light"/>
                <a:cs typeface="Calibri Light"/>
              </a:rPr>
              <a:t>Profesorado  </a:t>
            </a:r>
            <a:r>
              <a:rPr sz="3900" b="0" spc="35" dirty="0">
                <a:solidFill>
                  <a:srgbClr val="F4B183"/>
                </a:solidFill>
                <a:latin typeface="Calibri Light"/>
                <a:cs typeface="Calibri Light"/>
              </a:rPr>
              <a:t>Bilingüe.</a:t>
            </a:r>
            <a:endParaRPr sz="39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3650">
              <a:latin typeface="Calibri Light"/>
              <a:cs typeface="Calibri Light"/>
            </a:endParaRPr>
          </a:p>
          <a:p>
            <a:pPr marL="12700" marR="613410">
              <a:lnSpc>
                <a:spcPts val="3100"/>
              </a:lnSpc>
            </a:pPr>
            <a:r>
              <a:rPr sz="2850" b="0" spc="5" dirty="0">
                <a:solidFill>
                  <a:srgbClr val="F4B183"/>
                </a:solidFill>
                <a:latin typeface="Calibri Light"/>
                <a:cs typeface="Calibri Light"/>
              </a:rPr>
              <a:t>Perspectiva  i</a:t>
            </a:r>
            <a:r>
              <a:rPr sz="2850" b="0" dirty="0">
                <a:solidFill>
                  <a:srgbClr val="F4B183"/>
                </a:solidFill>
                <a:latin typeface="Calibri Light"/>
                <a:cs typeface="Calibri Light"/>
              </a:rPr>
              <a:t>n</a:t>
            </a:r>
            <a:r>
              <a:rPr sz="2850" b="0" spc="-20" dirty="0">
                <a:solidFill>
                  <a:srgbClr val="F4B183"/>
                </a:solidFill>
                <a:latin typeface="Calibri Light"/>
                <a:cs typeface="Calibri Light"/>
              </a:rPr>
              <a:t>t</a:t>
            </a:r>
            <a:r>
              <a:rPr sz="2850" b="0" spc="20" dirty="0">
                <a:solidFill>
                  <a:srgbClr val="F4B183"/>
                </a:solidFill>
                <a:latin typeface="Calibri Light"/>
                <a:cs typeface="Calibri Light"/>
              </a:rPr>
              <a:t>er</a:t>
            </a:r>
            <a:r>
              <a:rPr sz="2850" b="0" spc="30" dirty="0">
                <a:solidFill>
                  <a:srgbClr val="F4B183"/>
                </a:solidFill>
                <a:latin typeface="Calibri Light"/>
                <a:cs typeface="Calibri Light"/>
              </a:rPr>
              <a:t>n</a:t>
            </a:r>
            <a:r>
              <a:rPr sz="2850" b="0" spc="15" dirty="0">
                <a:solidFill>
                  <a:srgbClr val="F4B183"/>
                </a:solidFill>
                <a:latin typeface="Calibri Light"/>
                <a:cs typeface="Calibri Light"/>
              </a:rPr>
              <a:t>a</a:t>
            </a:r>
            <a:r>
              <a:rPr sz="2850" b="0" spc="25" dirty="0">
                <a:solidFill>
                  <a:srgbClr val="F4B183"/>
                </a:solidFill>
                <a:latin typeface="Calibri Light"/>
                <a:cs typeface="Calibri Light"/>
              </a:rPr>
              <a:t>c</a:t>
            </a:r>
            <a:r>
              <a:rPr sz="2850" b="0" spc="5" dirty="0">
                <a:solidFill>
                  <a:srgbClr val="F4B183"/>
                </a:solidFill>
                <a:latin typeface="Calibri Light"/>
                <a:cs typeface="Calibri Light"/>
              </a:rPr>
              <a:t>i</a:t>
            </a:r>
            <a:r>
              <a:rPr sz="2850" b="0" spc="25" dirty="0">
                <a:solidFill>
                  <a:srgbClr val="F4B183"/>
                </a:solidFill>
                <a:latin typeface="Calibri Light"/>
                <a:cs typeface="Calibri Light"/>
              </a:rPr>
              <a:t>o</a:t>
            </a:r>
            <a:r>
              <a:rPr sz="2850" b="0" spc="30" dirty="0">
                <a:solidFill>
                  <a:srgbClr val="F4B183"/>
                </a:solidFill>
                <a:latin typeface="Calibri Light"/>
                <a:cs typeface="Calibri Light"/>
              </a:rPr>
              <a:t>n</a:t>
            </a:r>
            <a:r>
              <a:rPr sz="2850" b="0" spc="10" dirty="0">
                <a:solidFill>
                  <a:srgbClr val="F4B183"/>
                </a:solidFill>
                <a:latin typeface="Calibri Light"/>
                <a:cs typeface="Calibri Light"/>
              </a:rPr>
              <a:t>al</a:t>
            </a:r>
            <a:endParaRPr sz="2850"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98437" y="1379988"/>
            <a:ext cx="7012369" cy="2131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23161" y="1868424"/>
            <a:ext cx="5753100" cy="105600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470"/>
              </a:spcBef>
              <a:tabLst>
                <a:tab pos="1923414" algn="l"/>
              </a:tabLst>
            </a:pPr>
            <a:r>
              <a:rPr sz="3500" b="0" spc="-5" dirty="0">
                <a:solidFill>
                  <a:srgbClr val="FFFFFF"/>
                </a:solidFill>
                <a:latin typeface="Calibri"/>
                <a:cs typeface="Calibri"/>
              </a:rPr>
              <a:t>Curriculum </a:t>
            </a:r>
            <a:r>
              <a:rPr sz="3500" b="0" spc="-20" dirty="0">
                <a:solidFill>
                  <a:srgbClr val="FFFFFF"/>
                </a:solidFill>
                <a:latin typeface="Calibri"/>
                <a:cs typeface="Calibri"/>
              </a:rPr>
              <a:t>Integrado </a:t>
            </a:r>
            <a:r>
              <a:rPr sz="3500" b="0" spc="-5" dirty="0">
                <a:solidFill>
                  <a:srgbClr val="FFFFFF"/>
                </a:solidFill>
                <a:latin typeface="Calibri"/>
                <a:cs typeface="Calibri"/>
              </a:rPr>
              <a:t>Hispano </a:t>
            </a:r>
            <a:r>
              <a:rPr sz="3500" b="0" dirty="0">
                <a:solidFill>
                  <a:srgbClr val="FFFFFF"/>
                </a:solidFill>
                <a:latin typeface="Calibri"/>
                <a:cs typeface="Calibri"/>
              </a:rPr>
              <a:t>–  </a:t>
            </a:r>
            <a:r>
              <a:rPr sz="3500" b="0" spc="-10" dirty="0">
                <a:solidFill>
                  <a:srgbClr val="FFFFFF"/>
                </a:solidFill>
                <a:latin typeface="Calibri"/>
                <a:cs typeface="Calibri"/>
              </a:rPr>
              <a:t>Británico	</a:t>
            </a:r>
            <a:r>
              <a:rPr sz="3500" b="0" dirty="0">
                <a:solidFill>
                  <a:srgbClr val="FFFFFF"/>
                </a:solidFill>
                <a:latin typeface="Calibri"/>
                <a:cs typeface="Calibri"/>
              </a:rPr>
              <a:t>( </a:t>
            </a:r>
            <a:r>
              <a:rPr sz="3500" b="0" spc="-15" dirty="0">
                <a:solidFill>
                  <a:srgbClr val="FFFFFF"/>
                </a:solidFill>
                <a:latin typeface="Calibri"/>
                <a:cs typeface="Calibri"/>
              </a:rPr>
              <a:t>Centros </a:t>
            </a:r>
            <a:r>
              <a:rPr sz="3500" b="0" spc="-5" dirty="0">
                <a:solidFill>
                  <a:srgbClr val="FFFFFF"/>
                </a:solidFill>
                <a:latin typeface="Calibri"/>
                <a:cs typeface="Calibri"/>
              </a:rPr>
              <a:t>British)</a:t>
            </a:r>
            <a:endParaRPr sz="35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98437" y="3612747"/>
            <a:ext cx="7012369" cy="21319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23161" y="3621023"/>
            <a:ext cx="6454140" cy="18694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67560">
              <a:lnSpc>
                <a:spcPct val="126299"/>
              </a:lnSpc>
              <a:spcBef>
                <a:spcPts val="100"/>
              </a:spcBef>
              <a:tabLst>
                <a:tab pos="1979295" algn="l"/>
              </a:tabLst>
            </a:pPr>
            <a:r>
              <a:rPr sz="3500" spc="-5" dirty="0">
                <a:solidFill>
                  <a:srgbClr val="FFFFFF"/>
                </a:solidFill>
                <a:latin typeface="Calibri"/>
                <a:cs typeface="Calibri"/>
              </a:rPr>
              <a:t>Secciones	</a:t>
            </a:r>
            <a:r>
              <a:rPr sz="3500" spc="-10" dirty="0">
                <a:solidFill>
                  <a:srgbClr val="FFFFFF"/>
                </a:solidFill>
                <a:latin typeface="Calibri"/>
                <a:cs typeface="Calibri"/>
              </a:rPr>
              <a:t>Lingüísticas  </a:t>
            </a:r>
            <a:r>
              <a:rPr sz="3500" spc="-15" dirty="0">
                <a:solidFill>
                  <a:srgbClr val="FFFFFF"/>
                </a:solidFill>
                <a:latin typeface="Calibri"/>
                <a:cs typeface="Calibri"/>
              </a:rPr>
              <a:t>Centros </a:t>
            </a:r>
            <a:r>
              <a:rPr sz="3500" spc="-5" dirty="0">
                <a:solidFill>
                  <a:srgbClr val="FFFFFF"/>
                </a:solidFill>
                <a:latin typeface="Calibri"/>
                <a:cs typeface="Calibri"/>
              </a:rPr>
              <a:t>(BITS)</a:t>
            </a:r>
            <a:r>
              <a:rPr sz="35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spc="-5" dirty="0">
                <a:solidFill>
                  <a:srgbClr val="FFFFFF"/>
                </a:solidFill>
                <a:latin typeface="Calibri"/>
                <a:cs typeface="Calibri"/>
              </a:rPr>
              <a:t>Bilingües,</a:t>
            </a:r>
            <a:endParaRPr sz="3500">
              <a:latin typeface="Calibri"/>
              <a:cs typeface="Calibri"/>
            </a:endParaRPr>
          </a:p>
          <a:p>
            <a:pPr marL="12700">
              <a:lnSpc>
                <a:spcPts val="3910"/>
              </a:lnSpc>
            </a:pPr>
            <a:r>
              <a:rPr sz="3500" spc="-20" dirty="0">
                <a:solidFill>
                  <a:srgbClr val="FFFFFF"/>
                </a:solidFill>
                <a:latin typeface="Calibri"/>
                <a:cs typeface="Calibri"/>
              </a:rPr>
              <a:t>Integradores, </a:t>
            </a:r>
            <a:r>
              <a:rPr sz="3500" spc="-30" dirty="0">
                <a:solidFill>
                  <a:srgbClr val="FFFFFF"/>
                </a:solidFill>
                <a:latin typeface="Calibri"/>
                <a:cs typeface="Calibri"/>
              </a:rPr>
              <a:t>Tecnológicos,</a:t>
            </a:r>
            <a:r>
              <a:rPr sz="35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500" spc="-10" dirty="0">
                <a:solidFill>
                  <a:srgbClr val="FFFFFF"/>
                </a:solidFill>
                <a:latin typeface="Calibri"/>
                <a:cs typeface="Calibri"/>
              </a:rPr>
              <a:t>Seguros</a:t>
            </a:r>
            <a:endParaRPr sz="3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9932" y="1082564"/>
            <a:ext cx="5952490" cy="14859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5500"/>
              </a:lnSpc>
              <a:spcBef>
                <a:spcPts val="700"/>
              </a:spcBef>
            </a:pPr>
            <a:r>
              <a:rPr sz="5000" i="1" spc="45" dirty="0">
                <a:solidFill>
                  <a:srgbClr val="FFC000"/>
                </a:solidFill>
                <a:latin typeface="Calibri Light"/>
                <a:cs typeface="Calibri Light"/>
              </a:rPr>
              <a:t>Lengua </a:t>
            </a:r>
            <a:r>
              <a:rPr sz="5000" i="1" spc="40" dirty="0">
                <a:solidFill>
                  <a:srgbClr val="FFC000"/>
                </a:solidFill>
                <a:latin typeface="Calibri Light"/>
                <a:cs typeface="Calibri Light"/>
              </a:rPr>
              <a:t>Inglesa </a:t>
            </a:r>
            <a:r>
              <a:rPr sz="5000" spc="45" dirty="0">
                <a:solidFill>
                  <a:srgbClr val="FFD966"/>
                </a:solidFill>
              </a:rPr>
              <a:t>como  </a:t>
            </a:r>
            <a:r>
              <a:rPr sz="5000" spc="40" dirty="0">
                <a:solidFill>
                  <a:srgbClr val="FFD966"/>
                </a:solidFill>
              </a:rPr>
              <a:t>lengua </a:t>
            </a:r>
            <a:r>
              <a:rPr sz="5000" spc="-25" dirty="0">
                <a:solidFill>
                  <a:srgbClr val="FFD966"/>
                </a:solidFill>
              </a:rPr>
              <a:t>vehicular. </a:t>
            </a:r>
            <a:r>
              <a:rPr sz="5000" spc="35" dirty="0">
                <a:solidFill>
                  <a:srgbClr val="FFD966"/>
                </a:solidFill>
              </a:rPr>
              <a:t>(CLIL)</a:t>
            </a:r>
            <a:endParaRPr sz="5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9932" y="3176540"/>
            <a:ext cx="5748655" cy="2907206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2700" marR="5080">
              <a:lnSpc>
                <a:spcPct val="91800"/>
              </a:lnSpc>
              <a:spcBef>
                <a:spcPts val="590"/>
              </a:spcBef>
            </a:pPr>
            <a:r>
              <a:rPr sz="5000" b="0" i="1" spc="35" dirty="0" err="1">
                <a:solidFill>
                  <a:srgbClr val="FFC000"/>
                </a:solidFill>
                <a:latin typeface="Calibri Light"/>
                <a:cs typeface="Calibri Light"/>
              </a:rPr>
              <a:t>Metodología</a:t>
            </a:r>
            <a:r>
              <a:rPr sz="5000" b="0" i="1" spc="35" dirty="0">
                <a:solidFill>
                  <a:srgbClr val="FFC000"/>
                </a:solidFill>
                <a:latin typeface="Calibri Light"/>
                <a:cs typeface="Calibri Light"/>
              </a:rPr>
              <a:t> </a:t>
            </a:r>
            <a:r>
              <a:rPr lang="es-ES" sz="5000" b="0" i="1" spc="35" dirty="0" smtClean="0">
                <a:solidFill>
                  <a:srgbClr val="FFC000"/>
                </a:solidFill>
                <a:latin typeface="Calibri Light"/>
                <a:cs typeface="Calibri Light"/>
              </a:rPr>
              <a:t>CLIL/ </a:t>
            </a:r>
            <a:r>
              <a:rPr sz="5000" b="0" i="1" spc="40" dirty="0" smtClean="0">
                <a:solidFill>
                  <a:srgbClr val="FFD966"/>
                </a:solidFill>
                <a:latin typeface="Calibri Light"/>
                <a:cs typeface="Calibri Light"/>
              </a:rPr>
              <a:t>AICLE  </a:t>
            </a:r>
            <a:r>
              <a:rPr lang="es-ES" sz="5000" b="0" i="1" spc="40" dirty="0" smtClean="0">
                <a:solidFill>
                  <a:srgbClr val="FFD966"/>
                </a:solidFill>
                <a:latin typeface="Calibri Light"/>
                <a:cs typeface="Calibri Light"/>
              </a:rPr>
              <a:t>(</a:t>
            </a:r>
            <a:r>
              <a:rPr sz="5000" b="0" spc="25" dirty="0" err="1" smtClean="0">
                <a:solidFill>
                  <a:srgbClr val="FFD966"/>
                </a:solidFill>
                <a:latin typeface="Calibri Light"/>
                <a:cs typeface="Calibri Light"/>
              </a:rPr>
              <a:t>Aprendizaje</a:t>
            </a:r>
            <a:r>
              <a:rPr sz="5000" b="0" spc="-25" dirty="0" smtClean="0">
                <a:solidFill>
                  <a:srgbClr val="FFD966"/>
                </a:solidFill>
                <a:latin typeface="Calibri Light"/>
                <a:cs typeface="Calibri Light"/>
              </a:rPr>
              <a:t> </a:t>
            </a:r>
            <a:r>
              <a:rPr sz="5000" b="0" spc="15" dirty="0">
                <a:solidFill>
                  <a:srgbClr val="FFD966"/>
                </a:solidFill>
                <a:latin typeface="Calibri Light"/>
                <a:cs typeface="Calibri Light"/>
              </a:rPr>
              <a:t>Integrado  </a:t>
            </a:r>
            <a:r>
              <a:rPr sz="5000" b="0" spc="35" dirty="0">
                <a:solidFill>
                  <a:srgbClr val="FFD966"/>
                </a:solidFill>
                <a:latin typeface="Calibri Light"/>
                <a:cs typeface="Calibri Light"/>
              </a:rPr>
              <a:t>Contenido </a:t>
            </a:r>
            <a:r>
              <a:rPr sz="5000" b="0" spc="40" dirty="0">
                <a:solidFill>
                  <a:srgbClr val="FFD966"/>
                </a:solidFill>
                <a:latin typeface="Calibri Light"/>
                <a:cs typeface="Calibri Light"/>
              </a:rPr>
              <a:t>y</a:t>
            </a:r>
            <a:r>
              <a:rPr sz="5000" b="0" spc="-30" dirty="0">
                <a:solidFill>
                  <a:srgbClr val="FFD966"/>
                </a:solidFill>
                <a:latin typeface="Calibri Light"/>
                <a:cs typeface="Calibri Light"/>
              </a:rPr>
              <a:t> </a:t>
            </a:r>
            <a:r>
              <a:rPr sz="5000" b="0" spc="45" dirty="0" err="1" smtClean="0">
                <a:solidFill>
                  <a:srgbClr val="FFD966"/>
                </a:solidFill>
                <a:latin typeface="Calibri Light"/>
                <a:cs typeface="Calibri Light"/>
              </a:rPr>
              <a:t>Lengua</a:t>
            </a:r>
            <a:r>
              <a:rPr lang="es-ES" sz="5000" b="0" spc="45" dirty="0" smtClean="0">
                <a:solidFill>
                  <a:srgbClr val="FFD966"/>
                </a:solidFill>
                <a:latin typeface="Calibri Light"/>
                <a:cs typeface="Calibri Light"/>
              </a:rPr>
              <a:t>)</a:t>
            </a:r>
            <a:endParaRPr sz="5000" dirty="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67547" y="1166367"/>
            <a:ext cx="3394710" cy="421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29105" algn="l"/>
              </a:tabLst>
            </a:pPr>
            <a:r>
              <a:rPr sz="2500" b="1" spc="-10" dirty="0">
                <a:solidFill>
                  <a:srgbClr val="D9D9D9"/>
                </a:solidFill>
                <a:latin typeface="Calibri"/>
                <a:cs typeface="Calibri"/>
              </a:rPr>
              <a:t>Materias </a:t>
            </a:r>
            <a:r>
              <a:rPr sz="2500" b="1" spc="-5" dirty="0">
                <a:solidFill>
                  <a:srgbClr val="D9D9D9"/>
                </a:solidFill>
                <a:latin typeface="Calibri"/>
                <a:cs typeface="Calibri"/>
              </a:rPr>
              <a:t>impartidas </a:t>
            </a:r>
            <a:r>
              <a:rPr sz="2500" b="1" dirty="0">
                <a:solidFill>
                  <a:srgbClr val="D9D9D9"/>
                </a:solidFill>
                <a:latin typeface="Calibri"/>
                <a:cs typeface="Calibri"/>
              </a:rPr>
              <a:t>en</a:t>
            </a:r>
            <a:r>
              <a:rPr sz="2500" b="1" spc="-60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2500" b="1" spc="-5" dirty="0">
                <a:solidFill>
                  <a:srgbClr val="D9D9D9"/>
                </a:solidFill>
                <a:latin typeface="Calibri"/>
                <a:cs typeface="Calibri"/>
              </a:rPr>
              <a:t>la  lengua </a:t>
            </a:r>
            <a:r>
              <a:rPr sz="2500" b="1" spc="-20" dirty="0">
                <a:solidFill>
                  <a:srgbClr val="D9D9D9"/>
                </a:solidFill>
                <a:latin typeface="Calibri"/>
                <a:cs typeface="Calibri"/>
              </a:rPr>
              <a:t>extranjera </a:t>
            </a:r>
            <a:r>
              <a:rPr sz="2500" b="1" dirty="0">
                <a:solidFill>
                  <a:srgbClr val="D9D9D9"/>
                </a:solidFill>
                <a:latin typeface="Calibri"/>
                <a:cs typeface="Calibri"/>
              </a:rPr>
              <a:t>en  </a:t>
            </a:r>
            <a:r>
              <a:rPr sz="2500" b="1" spc="-10" dirty="0">
                <a:solidFill>
                  <a:srgbClr val="D9D9D9"/>
                </a:solidFill>
                <a:latin typeface="Calibri"/>
                <a:cs typeface="Calibri"/>
              </a:rPr>
              <a:t>centros</a:t>
            </a:r>
            <a:r>
              <a:rPr sz="2500" b="1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2500" b="1" spc="-45" dirty="0">
                <a:solidFill>
                  <a:srgbClr val="D9D9D9"/>
                </a:solidFill>
                <a:latin typeface="Calibri"/>
                <a:cs typeface="Calibri"/>
              </a:rPr>
              <a:t>BITs	</a:t>
            </a:r>
            <a:r>
              <a:rPr sz="2500" b="1" dirty="0">
                <a:solidFill>
                  <a:srgbClr val="D9D9D9"/>
                </a:solidFill>
                <a:latin typeface="Calibri"/>
                <a:cs typeface="Calibri"/>
              </a:rPr>
              <a:t>en</a:t>
            </a:r>
            <a:r>
              <a:rPr sz="2500" b="1" spc="-20" dirty="0">
                <a:solidFill>
                  <a:srgbClr val="D9D9D9"/>
                </a:solidFill>
                <a:latin typeface="Calibri"/>
                <a:cs typeface="Calibri"/>
              </a:rPr>
              <a:t> </a:t>
            </a:r>
            <a:r>
              <a:rPr sz="2500" b="1" spc="-5" dirty="0">
                <a:solidFill>
                  <a:srgbClr val="D9D9D9"/>
                </a:solidFill>
                <a:latin typeface="Calibri"/>
                <a:cs typeface="Calibri"/>
              </a:rPr>
              <a:t>E.P:</a:t>
            </a:r>
            <a:endParaRPr sz="2500">
              <a:latin typeface="Calibri"/>
              <a:cs typeface="Calibri"/>
            </a:endParaRPr>
          </a:p>
          <a:p>
            <a:pPr marL="394970" indent="-311785">
              <a:lnSpc>
                <a:spcPct val="100000"/>
              </a:lnSpc>
              <a:spcBef>
                <a:spcPts val="1005"/>
              </a:spcBef>
              <a:buChar char="-"/>
              <a:tabLst>
                <a:tab pos="394970" algn="l"/>
                <a:tab pos="395605" algn="l"/>
              </a:tabLst>
            </a:pPr>
            <a:r>
              <a:rPr sz="2500" b="1" dirty="0">
                <a:solidFill>
                  <a:srgbClr val="9DC3E6"/>
                </a:solidFill>
                <a:latin typeface="Calibri"/>
                <a:cs typeface="Calibri"/>
              </a:rPr>
              <a:t>CC.</a:t>
            </a:r>
            <a:r>
              <a:rPr sz="2500" b="1" spc="-15" dirty="0">
                <a:solidFill>
                  <a:srgbClr val="9DC3E6"/>
                </a:solidFill>
                <a:latin typeface="Calibri"/>
                <a:cs typeface="Calibri"/>
              </a:rPr>
              <a:t> </a:t>
            </a:r>
            <a:r>
              <a:rPr sz="2500" b="1" dirty="0">
                <a:solidFill>
                  <a:srgbClr val="9DC3E6"/>
                </a:solidFill>
                <a:latin typeface="Calibri"/>
                <a:cs typeface="Calibri"/>
              </a:rPr>
              <a:t>Sociales</a:t>
            </a:r>
            <a:endParaRPr sz="2500">
              <a:latin typeface="Calibri"/>
              <a:cs typeface="Calibri"/>
            </a:endParaRPr>
          </a:p>
          <a:p>
            <a:pPr marL="394970" indent="-311785">
              <a:lnSpc>
                <a:spcPct val="100000"/>
              </a:lnSpc>
              <a:spcBef>
                <a:spcPts val="1010"/>
              </a:spcBef>
              <a:buChar char="-"/>
              <a:tabLst>
                <a:tab pos="394970" algn="l"/>
                <a:tab pos="395605" algn="l"/>
              </a:tabLst>
            </a:pPr>
            <a:r>
              <a:rPr sz="2500" b="1" dirty="0">
                <a:solidFill>
                  <a:srgbClr val="A9D18E"/>
                </a:solidFill>
                <a:latin typeface="Calibri"/>
                <a:cs typeface="Calibri"/>
              </a:rPr>
              <a:t>CC.</a:t>
            </a:r>
            <a:r>
              <a:rPr sz="2500" b="1" spc="-15" dirty="0">
                <a:solidFill>
                  <a:srgbClr val="A9D18E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A9D18E"/>
                </a:solidFill>
                <a:latin typeface="Calibri"/>
                <a:cs typeface="Calibri"/>
              </a:rPr>
              <a:t>Experimentales</a:t>
            </a:r>
            <a:endParaRPr sz="2500">
              <a:latin typeface="Calibri"/>
              <a:cs typeface="Calibri"/>
            </a:endParaRPr>
          </a:p>
          <a:p>
            <a:pPr marL="394970" indent="-311785">
              <a:lnSpc>
                <a:spcPct val="100000"/>
              </a:lnSpc>
              <a:spcBef>
                <a:spcPts val="985"/>
              </a:spcBef>
              <a:buClr>
                <a:srgbClr val="FFFFFF"/>
              </a:buClr>
              <a:buChar char="-"/>
              <a:tabLst>
                <a:tab pos="394970" algn="l"/>
                <a:tab pos="395605" algn="l"/>
              </a:tabLst>
            </a:pPr>
            <a:r>
              <a:rPr sz="2500" b="1" spc="-5" dirty="0">
                <a:solidFill>
                  <a:srgbClr val="FFC000"/>
                </a:solidFill>
                <a:latin typeface="Calibri"/>
                <a:cs typeface="Calibri"/>
              </a:rPr>
              <a:t>Expresión</a:t>
            </a:r>
            <a:r>
              <a:rPr sz="2500" b="1" spc="-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500" b="1" spc="-10" dirty="0">
                <a:solidFill>
                  <a:srgbClr val="FFC000"/>
                </a:solidFill>
                <a:latin typeface="Calibri"/>
                <a:cs typeface="Calibri"/>
              </a:rPr>
              <a:t>artística</a:t>
            </a:r>
            <a:endParaRPr sz="2500">
              <a:latin typeface="Calibri"/>
              <a:cs typeface="Calibri"/>
            </a:endParaRPr>
          </a:p>
          <a:p>
            <a:pPr marL="394970" indent="-311785">
              <a:lnSpc>
                <a:spcPct val="100000"/>
              </a:lnSpc>
              <a:spcBef>
                <a:spcPts val="1005"/>
              </a:spcBef>
              <a:buClr>
                <a:srgbClr val="FFFFFF"/>
              </a:buClr>
              <a:buChar char="-"/>
              <a:tabLst>
                <a:tab pos="394970" algn="l"/>
                <a:tab pos="395605" algn="l"/>
              </a:tabLst>
            </a:pPr>
            <a:r>
              <a:rPr sz="2500" b="1" spc="-5" dirty="0">
                <a:solidFill>
                  <a:srgbClr val="FF0000"/>
                </a:solidFill>
                <a:latin typeface="Calibri"/>
                <a:cs typeface="Calibri"/>
              </a:rPr>
              <a:t>Música</a:t>
            </a:r>
            <a:endParaRPr sz="2500">
              <a:latin typeface="Calibri"/>
              <a:cs typeface="Calibri"/>
            </a:endParaRPr>
          </a:p>
          <a:p>
            <a:pPr marL="394970" indent="-311785">
              <a:lnSpc>
                <a:spcPct val="100000"/>
              </a:lnSpc>
              <a:spcBef>
                <a:spcPts val="1010"/>
              </a:spcBef>
              <a:buClr>
                <a:srgbClr val="FFFFFF"/>
              </a:buClr>
              <a:buChar char="-"/>
              <a:tabLst>
                <a:tab pos="394970" algn="l"/>
                <a:tab pos="395605" algn="l"/>
                <a:tab pos="1937385" algn="l"/>
              </a:tabLst>
            </a:pPr>
            <a:r>
              <a:rPr sz="2500" b="1" spc="-25" dirty="0">
                <a:solidFill>
                  <a:srgbClr val="F4B183"/>
                </a:solidFill>
                <a:latin typeface="Calibri"/>
                <a:cs typeface="Calibri"/>
              </a:rPr>
              <a:t>Tecnología	</a:t>
            </a:r>
            <a:r>
              <a:rPr sz="2500" b="1" spc="-15" dirty="0">
                <a:solidFill>
                  <a:srgbClr val="F4B183"/>
                </a:solidFill>
                <a:latin typeface="Calibri"/>
                <a:cs typeface="Calibri"/>
              </a:rPr>
              <a:t>STEAM</a:t>
            </a:r>
            <a:endParaRPr sz="2500">
              <a:latin typeface="Calibri"/>
              <a:cs typeface="Calibri"/>
            </a:endParaRPr>
          </a:p>
          <a:p>
            <a:pPr marL="155575">
              <a:lnSpc>
                <a:spcPct val="100000"/>
              </a:lnSpc>
              <a:spcBef>
                <a:spcPts val="985"/>
              </a:spcBef>
              <a:tabLst>
                <a:tab pos="466090" algn="l"/>
              </a:tabLst>
            </a:pPr>
            <a:r>
              <a:rPr sz="2500" b="1" dirty="0">
                <a:solidFill>
                  <a:srgbClr val="FFFFFF"/>
                </a:solidFill>
                <a:latin typeface="Calibri"/>
                <a:cs typeface="Calibri"/>
              </a:rPr>
              <a:t>-	</a:t>
            </a:r>
            <a:r>
              <a:rPr sz="2500" b="1" spc="-5" dirty="0">
                <a:solidFill>
                  <a:srgbClr val="FFFF00"/>
                </a:solidFill>
                <a:latin typeface="Calibri"/>
                <a:cs typeface="Calibri"/>
              </a:rPr>
              <a:t>Lengua (inglesa)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8377" y="1175511"/>
            <a:ext cx="3331845" cy="305244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065" marR="5080" algn="ctr">
              <a:lnSpc>
                <a:spcPct val="90100"/>
              </a:lnSpc>
              <a:spcBef>
                <a:spcPts val="465"/>
              </a:spcBef>
              <a:tabLst>
                <a:tab pos="1411605" algn="l"/>
              </a:tabLst>
            </a:pPr>
            <a:r>
              <a:rPr sz="3100" b="0" dirty="0">
                <a:solidFill>
                  <a:srgbClr val="FFFFFF"/>
                </a:solidFill>
                <a:latin typeface="Calibri Light"/>
                <a:cs typeface="Calibri Light"/>
              </a:rPr>
              <a:t>Diseño de </a:t>
            </a:r>
            <a:r>
              <a:rPr sz="3100" b="0" spc="-15" dirty="0">
                <a:solidFill>
                  <a:srgbClr val="FFFFFF"/>
                </a:solidFill>
                <a:latin typeface="Calibri Light"/>
                <a:cs typeface="Calibri Light"/>
              </a:rPr>
              <a:t>talleres</a:t>
            </a:r>
            <a:r>
              <a:rPr sz="3100" b="0" spc="-8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3100" b="0" dirty="0">
                <a:solidFill>
                  <a:srgbClr val="FFFFFF"/>
                </a:solidFill>
                <a:latin typeface="Calibri Light"/>
                <a:cs typeface="Calibri Light"/>
              </a:rPr>
              <a:t>de  CC. </a:t>
            </a:r>
            <a:r>
              <a:rPr sz="3100" b="0" spc="-5" dirty="0">
                <a:solidFill>
                  <a:srgbClr val="FFFFFF"/>
                </a:solidFill>
                <a:latin typeface="Calibri Light"/>
                <a:cs typeface="Calibri Light"/>
              </a:rPr>
              <a:t>Sociales </a:t>
            </a:r>
            <a:r>
              <a:rPr sz="3100" b="0" dirty="0">
                <a:solidFill>
                  <a:srgbClr val="FFFFFF"/>
                </a:solidFill>
                <a:latin typeface="Calibri Light"/>
                <a:cs typeface="Calibri Light"/>
              </a:rPr>
              <a:t>,  </a:t>
            </a:r>
            <a:r>
              <a:rPr sz="3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Música,	</a:t>
            </a:r>
            <a:r>
              <a:rPr sz="3100" b="0" dirty="0">
                <a:solidFill>
                  <a:srgbClr val="FFFFFF"/>
                </a:solidFill>
                <a:latin typeface="Calibri Light"/>
                <a:cs typeface="Calibri Light"/>
              </a:rPr>
              <a:t>CC     </a:t>
            </a:r>
            <a:r>
              <a:rPr sz="31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Experimentales,  </a:t>
            </a:r>
            <a:r>
              <a:rPr sz="3100" b="0" spc="-15" dirty="0">
                <a:solidFill>
                  <a:srgbClr val="FFFFFF"/>
                </a:solidFill>
                <a:latin typeface="Calibri Light"/>
                <a:cs typeface="Calibri Light"/>
              </a:rPr>
              <a:t>STEAM, Ecología </a:t>
            </a:r>
            <a:r>
              <a:rPr sz="3100" b="0" dirty="0">
                <a:solidFill>
                  <a:srgbClr val="FFFFFF"/>
                </a:solidFill>
                <a:latin typeface="Calibri Light"/>
                <a:cs typeface="Calibri Light"/>
              </a:rPr>
              <a:t>..  basada en la  </a:t>
            </a:r>
            <a:r>
              <a:rPr sz="3100" b="0" spc="-15" dirty="0">
                <a:solidFill>
                  <a:srgbClr val="FFFFFF"/>
                </a:solidFill>
                <a:latin typeface="Calibri Light"/>
                <a:cs typeface="Calibri Light"/>
              </a:rPr>
              <a:t>reflexión </a:t>
            </a:r>
            <a:r>
              <a:rPr sz="3100" b="0" spc="-25" dirty="0">
                <a:solidFill>
                  <a:srgbClr val="FFFFFF"/>
                </a:solidFill>
                <a:latin typeface="Calibri Light"/>
                <a:cs typeface="Calibri Light"/>
              </a:rPr>
              <a:t>KWL</a:t>
            </a:r>
            <a:endParaRPr sz="31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2620" y="4695444"/>
            <a:ext cx="3002915" cy="106807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 marR="5080" indent="635" algn="ctr">
              <a:lnSpc>
                <a:spcPct val="80700"/>
              </a:lnSpc>
              <a:spcBef>
                <a:spcPts val="56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Implementación siguiendo  una metodología científica</a:t>
            </a:r>
            <a:r>
              <a:rPr sz="2000" spc="3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2000" spc="-15" dirty="0">
                <a:solidFill>
                  <a:srgbClr val="FFFFFF"/>
                </a:solidFill>
                <a:latin typeface="Calibri"/>
                <a:cs typeface="Calibri"/>
              </a:rPr>
              <a:t>través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aprendizaje 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experiencial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>
            <a:hlinkClick r:id="rId2"/>
          </p:cNvPr>
          <p:cNvSpPr/>
          <p:nvPr/>
        </p:nvSpPr>
        <p:spPr>
          <a:xfrm>
            <a:off x="4654294" y="10"/>
            <a:ext cx="7537629" cy="68579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227"/>
            <a:ext cx="8129211" cy="6857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1144" y="911115"/>
            <a:ext cx="688340" cy="5711190"/>
          </a:xfrm>
          <a:custGeom>
            <a:avLst/>
            <a:gdLst/>
            <a:ahLst/>
            <a:cxnLst/>
            <a:rect l="l" t="t" r="r" b="b"/>
            <a:pathLst>
              <a:path w="688340" h="5711190">
                <a:moveTo>
                  <a:pt x="687754" y="0"/>
                </a:moveTo>
                <a:lnTo>
                  <a:pt x="0" y="466773"/>
                </a:lnTo>
                <a:lnTo>
                  <a:pt x="0" y="5710965"/>
                </a:lnTo>
                <a:lnTo>
                  <a:pt x="687754" y="5244192"/>
                </a:lnTo>
                <a:lnTo>
                  <a:pt x="687754" y="0"/>
                </a:lnTo>
                <a:close/>
              </a:path>
            </a:pathLst>
          </a:custGeom>
          <a:solidFill>
            <a:srgbClr val="2F55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370435"/>
            <a:ext cx="527685" cy="5252085"/>
          </a:xfrm>
          <a:custGeom>
            <a:avLst/>
            <a:gdLst/>
            <a:ahLst/>
            <a:cxnLst/>
            <a:rect l="l" t="t" r="r" b="b"/>
            <a:pathLst>
              <a:path w="527685" h="5252084">
                <a:moveTo>
                  <a:pt x="0" y="5251645"/>
                </a:moveTo>
                <a:lnTo>
                  <a:pt x="527226" y="5251645"/>
                </a:lnTo>
                <a:lnTo>
                  <a:pt x="527226" y="0"/>
                </a:lnTo>
                <a:lnTo>
                  <a:pt x="0" y="0"/>
                </a:lnTo>
                <a:lnTo>
                  <a:pt x="0" y="5251645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0163" y="643467"/>
            <a:ext cx="409575" cy="5521960"/>
          </a:xfrm>
          <a:custGeom>
            <a:avLst/>
            <a:gdLst/>
            <a:ahLst/>
            <a:cxnLst/>
            <a:rect l="l" t="t" r="r" b="b"/>
            <a:pathLst>
              <a:path w="409575" h="5521960">
                <a:moveTo>
                  <a:pt x="0" y="0"/>
                </a:moveTo>
                <a:lnTo>
                  <a:pt x="0" y="5259158"/>
                </a:lnTo>
                <a:lnTo>
                  <a:pt x="409370" y="5521413"/>
                </a:lnTo>
                <a:lnTo>
                  <a:pt x="409370" y="259914"/>
                </a:lnTo>
                <a:lnTo>
                  <a:pt x="0" y="0"/>
                </a:lnTo>
                <a:close/>
              </a:path>
            </a:pathLst>
          </a:custGeom>
          <a:solidFill>
            <a:srgbClr val="2038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5529" y="644381"/>
            <a:ext cx="3856354" cy="5252085"/>
          </a:xfrm>
          <a:custGeom>
            <a:avLst/>
            <a:gdLst/>
            <a:ahLst/>
            <a:cxnLst/>
            <a:rect l="l" t="t" r="r" b="b"/>
            <a:pathLst>
              <a:path w="3856354" h="5252085">
                <a:moveTo>
                  <a:pt x="0" y="0"/>
                </a:moveTo>
                <a:lnTo>
                  <a:pt x="3856023" y="0"/>
                </a:lnTo>
                <a:lnTo>
                  <a:pt x="3856023" y="5251646"/>
                </a:lnTo>
                <a:lnTo>
                  <a:pt x="0" y="5251646"/>
                </a:lnTo>
                <a:lnTo>
                  <a:pt x="0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25618" y="967232"/>
            <a:ext cx="2986405" cy="142748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ct val="89400"/>
              </a:lnSpc>
              <a:spcBef>
                <a:spcPts val="520"/>
              </a:spcBef>
            </a:pPr>
            <a:r>
              <a:rPr sz="3300" dirty="0">
                <a:solidFill>
                  <a:srgbClr val="FFFFFF"/>
                </a:solidFill>
              </a:rPr>
              <a:t>La </a:t>
            </a:r>
            <a:r>
              <a:rPr sz="3300" spc="-20" dirty="0">
                <a:solidFill>
                  <a:srgbClr val="FFFFFF"/>
                </a:solidFill>
              </a:rPr>
              <a:t>nueva </a:t>
            </a:r>
            <a:r>
              <a:rPr sz="3300" spc="-5" dirty="0">
                <a:solidFill>
                  <a:srgbClr val="FFFFFF"/>
                </a:solidFill>
              </a:rPr>
              <a:t>lengua  </a:t>
            </a:r>
            <a:r>
              <a:rPr sz="3300" spc="-10" dirty="0">
                <a:solidFill>
                  <a:srgbClr val="FFFFFF"/>
                </a:solidFill>
              </a:rPr>
              <a:t>como vehículo</a:t>
            </a:r>
            <a:r>
              <a:rPr sz="3300" spc="-65" dirty="0">
                <a:solidFill>
                  <a:srgbClr val="FFFFFF"/>
                </a:solidFill>
              </a:rPr>
              <a:t> </a:t>
            </a:r>
            <a:r>
              <a:rPr sz="3300" spc="-5" dirty="0">
                <a:solidFill>
                  <a:srgbClr val="FFFFFF"/>
                </a:solidFill>
              </a:rPr>
              <a:t>de  </a:t>
            </a:r>
            <a:r>
              <a:rPr sz="3300" spc="-10" dirty="0">
                <a:solidFill>
                  <a:srgbClr val="FFFFFF"/>
                </a:solidFill>
              </a:rPr>
              <a:t>comunicación</a:t>
            </a:r>
            <a:endParaRPr sz="3300"/>
          </a:p>
        </p:txBody>
      </p:sp>
      <p:sp>
        <p:nvSpPr>
          <p:cNvPr id="8" name="object 8"/>
          <p:cNvSpPr txBox="1"/>
          <p:nvPr/>
        </p:nvSpPr>
        <p:spPr>
          <a:xfrm>
            <a:off x="1218375" y="2437892"/>
            <a:ext cx="2101215" cy="138493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60" dirty="0">
                <a:solidFill>
                  <a:srgbClr val="FEFFFF"/>
                </a:solidFill>
                <a:latin typeface="Calibri"/>
                <a:cs typeface="Calibri"/>
              </a:rPr>
              <a:t>Text</a:t>
            </a:r>
            <a:r>
              <a:rPr sz="2400" spc="-20" dirty="0">
                <a:solidFill>
                  <a:srgbClr val="FE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EFFFF"/>
                </a:solidFill>
                <a:latin typeface="Calibri"/>
                <a:cs typeface="Calibri"/>
              </a:rPr>
              <a:t>level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0" dirty="0">
                <a:solidFill>
                  <a:srgbClr val="FEFFFF"/>
                </a:solidFill>
                <a:latin typeface="Calibri"/>
                <a:cs typeface="Calibri"/>
              </a:rPr>
              <a:t>Sentence</a:t>
            </a:r>
            <a:r>
              <a:rPr sz="2400" spc="-55" dirty="0">
                <a:solidFill>
                  <a:srgbClr val="FE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EFFFF"/>
                </a:solidFill>
                <a:latin typeface="Calibri"/>
                <a:cs typeface="Calibri"/>
              </a:rPr>
              <a:t>Level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620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35" dirty="0">
                <a:solidFill>
                  <a:srgbClr val="FEFFFF"/>
                </a:solidFill>
                <a:latin typeface="Calibri"/>
                <a:cs typeface="Calibri"/>
              </a:rPr>
              <a:t>Word</a:t>
            </a:r>
            <a:r>
              <a:rPr sz="2400" spc="-20" dirty="0">
                <a:solidFill>
                  <a:srgbClr val="FE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EFFFF"/>
                </a:solidFill>
                <a:latin typeface="Calibri"/>
                <a:cs typeface="Calibri"/>
              </a:rPr>
              <a:t>level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137676" y="10"/>
            <a:ext cx="4054323" cy="6857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37883" y="2611150"/>
            <a:ext cx="4054475" cy="0"/>
          </a:xfrm>
          <a:custGeom>
            <a:avLst/>
            <a:gdLst/>
            <a:ahLst/>
            <a:cxnLst/>
            <a:rect l="l" t="t" r="r" b="b"/>
            <a:pathLst>
              <a:path w="4054475">
                <a:moveTo>
                  <a:pt x="405411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E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35998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1" y="6858002"/>
                </a:lnTo>
              </a:path>
            </a:pathLst>
          </a:custGeom>
          <a:ln w="12700">
            <a:solidFill>
              <a:srgbClr val="FE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7999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rgbClr val="3F3F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23765" y="786544"/>
            <a:ext cx="2131695" cy="683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300" spc="50" dirty="0">
                <a:solidFill>
                  <a:srgbClr val="FFFFFF"/>
                </a:solidFill>
              </a:rPr>
              <a:t>de</a:t>
            </a:r>
            <a:r>
              <a:rPr sz="4300" spc="-25" dirty="0">
                <a:solidFill>
                  <a:srgbClr val="FFFFFF"/>
                </a:solidFill>
              </a:rPr>
              <a:t>s</a:t>
            </a:r>
            <a:r>
              <a:rPr sz="4300" spc="35" dirty="0">
                <a:solidFill>
                  <a:srgbClr val="FFFFFF"/>
                </a:solidFill>
              </a:rPr>
              <a:t>t</a:t>
            </a:r>
            <a:r>
              <a:rPr sz="4300" spc="-30" dirty="0">
                <a:solidFill>
                  <a:srgbClr val="FFFFFF"/>
                </a:solidFill>
              </a:rPr>
              <a:t>r</a:t>
            </a:r>
            <a:r>
              <a:rPr sz="4300" dirty="0">
                <a:solidFill>
                  <a:srgbClr val="FFFFFF"/>
                </a:solidFill>
              </a:rPr>
              <a:t>e</a:t>
            </a:r>
            <a:r>
              <a:rPr sz="4300" spc="-50" dirty="0">
                <a:solidFill>
                  <a:srgbClr val="FFFFFF"/>
                </a:solidFill>
              </a:rPr>
              <a:t>z</a:t>
            </a:r>
            <a:r>
              <a:rPr sz="4300" spc="50" dirty="0">
                <a:solidFill>
                  <a:srgbClr val="FFFFFF"/>
                </a:solidFill>
              </a:rPr>
              <a:t>a</a:t>
            </a:r>
            <a:r>
              <a:rPr sz="4300" spc="35" dirty="0">
                <a:solidFill>
                  <a:srgbClr val="FFFFFF"/>
                </a:solidFill>
              </a:rPr>
              <a:t>s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6827881" y="2005076"/>
            <a:ext cx="2945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Escucha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Comprensión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Oral.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27881" y="2267204"/>
            <a:ext cx="2176145" cy="190309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4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Hablar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Interacción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oral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4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Lectura</a:t>
            </a:r>
            <a:r>
              <a:rPr sz="18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comprensiva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Expresión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escrita</a:t>
            </a:r>
            <a:endParaRPr sz="18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Interacción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" y="10"/>
            <a:ext cx="5681096" cy="41519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85874" y="4448810"/>
            <a:ext cx="5148818" cy="24091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31807" y="2362199"/>
            <a:ext cx="2676144" cy="42123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049511" y="2316479"/>
            <a:ext cx="2804159" cy="4355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89179" y="2402096"/>
            <a:ext cx="2561355" cy="40934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189179" y="2410459"/>
            <a:ext cx="2561590" cy="399732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76555" marR="457834" indent="-285750">
              <a:lnSpc>
                <a:spcPct val="100800"/>
              </a:lnSpc>
              <a:spcBef>
                <a:spcPts val="75"/>
              </a:spcBef>
              <a:buFont typeface="Arial"/>
              <a:buChar char="•"/>
              <a:tabLst>
                <a:tab pos="376555" algn="l"/>
                <a:tab pos="377190" algn="l"/>
              </a:tabLst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Estrategias</a:t>
            </a:r>
            <a:r>
              <a:rPr sz="24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de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cada</a:t>
            </a:r>
            <a:r>
              <a:rPr sz="2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destreza</a:t>
            </a:r>
            <a:endParaRPr sz="2400">
              <a:latin typeface="Calibri"/>
              <a:cs typeface="Calibri"/>
            </a:endParaRPr>
          </a:p>
          <a:p>
            <a:pPr marL="376555" marR="415925" indent="-285750">
              <a:lnSpc>
                <a:spcPct val="100800"/>
              </a:lnSpc>
              <a:spcBef>
                <a:spcPts val="575"/>
              </a:spcBef>
              <a:buFont typeface="Arial"/>
              <a:buChar char="•"/>
              <a:tabLst>
                <a:tab pos="376555" algn="l"/>
                <a:tab pos="377190" algn="l"/>
              </a:tabLst>
            </a:pPr>
            <a:r>
              <a:rPr sz="2400" spc="-15" dirty="0">
                <a:solidFill>
                  <a:srgbClr val="FFFFFF"/>
                </a:solidFill>
                <a:latin typeface="Calibri"/>
                <a:cs typeface="Calibri"/>
              </a:rPr>
              <a:t>Estrategias 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uni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ca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2400" spc="-3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endParaRPr sz="2400">
              <a:latin typeface="Calibri"/>
              <a:cs typeface="Calibri"/>
            </a:endParaRPr>
          </a:p>
          <a:p>
            <a:pPr marL="376555" marR="837565" indent="-285750">
              <a:lnSpc>
                <a:spcPts val="2810"/>
              </a:lnSpc>
              <a:spcBef>
                <a:spcPts val="780"/>
              </a:spcBef>
              <a:buFont typeface="Arial"/>
              <a:buChar char="•"/>
              <a:tabLst>
                <a:tab pos="376555" algn="l"/>
                <a:tab pos="377190" algn="l"/>
              </a:tabLst>
            </a:pP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spc="-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ias 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sociales</a:t>
            </a:r>
            <a:endParaRPr sz="2400">
              <a:latin typeface="Calibri"/>
              <a:cs typeface="Calibri"/>
            </a:endParaRPr>
          </a:p>
          <a:p>
            <a:pPr marL="376555" marR="335280" indent="-285750">
              <a:lnSpc>
                <a:spcPct val="100000"/>
              </a:lnSpc>
              <a:spcBef>
                <a:spcPts val="540"/>
              </a:spcBef>
              <a:buFont typeface="Arial"/>
              <a:buChar char="•"/>
              <a:tabLst>
                <a:tab pos="376555" algn="l"/>
                <a:tab pos="377190" algn="l"/>
              </a:tabLst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LENGUAJE</a:t>
            </a:r>
            <a:r>
              <a:rPr sz="24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NO-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VERBAL</a:t>
            </a:r>
            <a:endParaRPr sz="2400">
              <a:latin typeface="Calibri"/>
              <a:cs typeface="Calibri"/>
            </a:endParaRPr>
          </a:p>
          <a:p>
            <a:pPr marL="376555" marR="198755" indent="-285750">
              <a:lnSpc>
                <a:spcPct val="100800"/>
              </a:lnSpc>
              <a:spcBef>
                <a:spcPts val="600"/>
              </a:spcBef>
              <a:buFont typeface="Arial"/>
              <a:buChar char="•"/>
              <a:tabLst>
                <a:tab pos="376555" algn="l"/>
                <a:tab pos="377190" algn="l"/>
              </a:tabLst>
            </a:pPr>
            <a:r>
              <a:rPr sz="2400" spc="-3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OMP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400" spc="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2400" spc="-5" dirty="0">
                <a:solidFill>
                  <a:srgbClr val="FFFFFF"/>
                </a:solidFill>
                <a:latin typeface="Calibri"/>
                <a:cs typeface="Calibri"/>
              </a:rPr>
              <a:t>CIA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S 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BÁSICAS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7634" y="299363"/>
            <a:ext cx="4160410" cy="30492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54296" y="299363"/>
            <a:ext cx="7217084" cy="3008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7634" y="3509433"/>
            <a:ext cx="4160410" cy="30268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138286" y="3429000"/>
            <a:ext cx="5988099" cy="30109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hlinkClick r:id="rId2"/>
          </p:cNvPr>
          <p:cNvSpPr/>
          <p:nvPr/>
        </p:nvSpPr>
        <p:spPr>
          <a:xfrm>
            <a:off x="811311" y="442328"/>
            <a:ext cx="10539434" cy="59434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21739" y="919988"/>
            <a:ext cx="9301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Gracias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al acceso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y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estudio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sesiones impartidas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por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profesorado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reconoimiento</a:t>
            </a:r>
            <a:r>
              <a:rPr sz="1800" spc="1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internacional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hlinkClick r:id="rId2"/>
          </p:cNvPr>
          <p:cNvSpPr/>
          <p:nvPr/>
        </p:nvSpPr>
        <p:spPr>
          <a:xfrm>
            <a:off x="1209099" y="643467"/>
            <a:ext cx="9759717" cy="555696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922327" y="791971"/>
            <a:ext cx="4433570" cy="8458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1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Sitios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web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imprescindibles como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Smithsonian-  Annenberg.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org-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Schools world. tv–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Teaching 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Channel-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Edutopia-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Bibliotecas virtuales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720</Words>
  <Application>Microsoft Office PowerPoint</Application>
  <PresentationFormat>Panorámica</PresentationFormat>
  <Paragraphs>57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Presentación de PowerPoint</vt:lpstr>
      <vt:lpstr>Curriculum Integrado Hispano –  Británico ( Centros British)</vt:lpstr>
      <vt:lpstr>Lengua Inglesa como  lengua vehicular. (CLIL)</vt:lpstr>
      <vt:lpstr>Presentación de PowerPoint</vt:lpstr>
      <vt:lpstr>La nueva lengua  como vehículo de  comunicación</vt:lpstr>
      <vt:lpstr>destrezas</vt:lpstr>
      <vt:lpstr>Presentación de PowerPoint</vt:lpstr>
      <vt:lpstr>Presentación de PowerPoint</vt:lpstr>
      <vt:lpstr>Presentación de PowerPoint</vt:lpstr>
      <vt:lpstr>Reconocimientos y Premios 2019</vt:lpstr>
      <vt:lpstr>Llen@s de vidas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Carmen</dc:creator>
  <cp:lastModifiedBy>Carmen</cp:lastModifiedBy>
  <cp:revision>2</cp:revision>
  <dcterms:created xsi:type="dcterms:W3CDTF">2022-04-25T09:44:29Z</dcterms:created>
  <dcterms:modified xsi:type="dcterms:W3CDTF">2022-04-28T13:30:14Z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2020-05-24T00:00:00Z</vt:filetime>
  </property>
  <property fmtid="{D5CDD505-2E9C-101B-9397-08002B2CF9AE}" pid="3" name="LastSaved">
    <vt:filetime>2022-04-25T00:00:00Z</vt:filetime>
  </property>
</Properties>
</file>